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notesMasterIdLst>
    <p:notesMasterId r:id="rId20"/>
  </p:notesMasterIdLst>
  <p:handoutMasterIdLst>
    <p:handoutMasterId r:id="rId21"/>
  </p:handoutMasterIdLst>
  <p:sldIdLst>
    <p:sldId id="257" r:id="rId2"/>
    <p:sldId id="370" r:id="rId3"/>
    <p:sldId id="383" r:id="rId4"/>
    <p:sldId id="362" r:id="rId5"/>
    <p:sldId id="264" r:id="rId6"/>
    <p:sldId id="376" r:id="rId7"/>
    <p:sldId id="350" r:id="rId8"/>
    <p:sldId id="378" r:id="rId9"/>
    <p:sldId id="379" r:id="rId10"/>
    <p:sldId id="396" r:id="rId11"/>
    <p:sldId id="398" r:id="rId12"/>
    <p:sldId id="399" r:id="rId13"/>
    <p:sldId id="400" r:id="rId14"/>
    <p:sldId id="401" r:id="rId15"/>
    <p:sldId id="364" r:id="rId16"/>
    <p:sldId id="356" r:id="rId17"/>
    <p:sldId id="358" r:id="rId18"/>
    <p:sldId id="40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A2FEC7-24EB-47FC-8D8D-E4E25293B43D}">
          <p14:sldIdLst>
            <p14:sldId id="257"/>
            <p14:sldId id="370"/>
            <p14:sldId id="383"/>
            <p14:sldId id="362"/>
            <p14:sldId id="264"/>
            <p14:sldId id="376"/>
            <p14:sldId id="350"/>
            <p14:sldId id="378"/>
            <p14:sldId id="379"/>
            <p14:sldId id="396"/>
            <p14:sldId id="398"/>
            <p14:sldId id="399"/>
            <p14:sldId id="400"/>
            <p14:sldId id="401"/>
            <p14:sldId id="364"/>
            <p14:sldId id="356"/>
            <p14:sldId id="358"/>
            <p14:sldId id="402"/>
          </p14:sldIdLst>
        </p14:section>
        <p14:section name="Раздел без заголовка" id="{94CECD2E-D671-440A-8070-8249803FBD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мамат" initials="Т" lastIdx="0" clrIdx="0">
    <p:extLst>
      <p:ext uri="{19B8F6BF-5375-455C-9EA6-DF929625EA0E}">
        <p15:presenceInfo xmlns:p15="http://schemas.microsoft.com/office/powerpoint/2012/main" userId="Тамама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9" autoAdjust="0"/>
    <p:restoredTop sz="93968" autoAdjust="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CE25-AA4C-476C-BD15-391FDF0FFF9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955C0-80B6-4EEC-915A-A486F9066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757E-A03A-4DF2-B00F-02B4AE0D53F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CAA3-6A74-40D4-8E33-48159A8FE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9F03B-99CC-4F48-B173-184EE5DB46E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DF8-6942-4611-AC1F-18BC528C2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49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0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52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187B1-9E68-4615-8D29-6E5FFA374E3E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089B-C1C4-476E-85A2-EF7689C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07936-9E1B-4040-8F6E-8B985AB95A59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9746-9EA4-4EAB-9825-50BA8AED5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0756E-9C88-4678-9A64-A4DF6C09A04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2F2-8092-4F3A-AFEB-F0BFA2B83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CA282-E212-4F77-87F8-66D8EFFB7094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7D5F-EF73-4A19-B200-0C2280306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C543F-528E-47CE-9538-39D6D8B1D6D0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7263-17E1-4193-B4CB-DA5C5BC6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334BC-9837-41EA-8553-1A57F10988E5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0610-DB03-467C-87DA-42A03FD6D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1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24CB8-2F38-4E5B-959A-D7B05202C2F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69A-29EA-4BCE-9D30-2214E3467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2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4F72-478E-4515-9E59-93D1E520B1F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D1FF-E621-4DFD-A96D-06E5C4B80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83E77-D25B-495A-BF94-658974F2278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5F43-4637-4040-9193-1C804CDC1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1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6DE8-9E6A-4C8C-BE16-ECF1FC98E2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4DA3A-4B59-4131-9459-040E03603446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26.01.2023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38" y="689956"/>
            <a:ext cx="8161317" cy="28592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6830" y="1858821"/>
            <a:ext cx="10108278" cy="3093929"/>
          </a:xfrm>
        </p:spPr>
        <p:txBody>
          <a:bodyPr>
            <a:normAutofit fontScale="92500"/>
          </a:bodyPr>
          <a:lstStyle/>
          <a:p>
            <a:pPr algn="ctr"/>
            <a:endParaRPr lang="ru-RU" sz="4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Организационно-технологическое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итогового собеседования по русскому языку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2023году</a:t>
            </a:r>
            <a:endParaRPr lang="ru-RU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753" y="113996"/>
            <a:ext cx="7193278" cy="4964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2753" y="863620"/>
            <a:ext cx="71932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участников в аудиторию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собеседования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2753" y="1780047"/>
            <a:ext cx="71932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экзаменатором-собеседником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(соблюдение временного регламента)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ответа участника экспертом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67208" y="3332755"/>
            <a:ext cx="18250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15 </a:t>
            </a:r>
            <a:r>
              <a:rPr lang="ru-RU" dirty="0" smtClean="0"/>
              <a:t>-16 минут </a:t>
            </a:r>
            <a:endParaRPr lang="ru-RU" dirty="0"/>
          </a:p>
        </p:txBody>
      </p:sp>
      <p:pic>
        <p:nvPicPr>
          <p:cNvPr id="12" name="Picture 16522"/>
          <p:cNvPicPr/>
          <p:nvPr/>
        </p:nvPicPr>
        <p:blipFill>
          <a:blip r:embed="rId2"/>
          <a:stretch>
            <a:fillRect/>
          </a:stretch>
        </p:blipFill>
        <p:spPr>
          <a:xfrm>
            <a:off x="9867208" y="1659336"/>
            <a:ext cx="1529542" cy="12849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33289" y="2973473"/>
            <a:ext cx="719327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во время проведения итогового собеседования присутствуют: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-экзаменатор - собеседник;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одного участника итогового собеседования;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по проверке ответов;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ехнический специалист по необходимости.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3289" y="5066372"/>
            <a:ext cx="720274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Внимание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собеседования участникам итогового собеседования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46" y="258719"/>
            <a:ext cx="6550947" cy="62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15" y="66503"/>
            <a:ext cx="9272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9050"/>
            <a:ext cx="6810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8" y="631768"/>
            <a:ext cx="7720969" cy="47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68" y="1640980"/>
            <a:ext cx="1852750" cy="1463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(не позднее чем за 2 недели)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0" y="717085"/>
            <a:ext cx="11443001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ДЛЯ ОСОБЫХ КАТЕГОРИЙ УЧАСТНИКОВ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9768" y="3368051"/>
            <a:ext cx="1852750" cy="14848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9768" y="5116893"/>
            <a:ext cx="1852750" cy="15846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3402" y="3803610"/>
            <a:ext cx="69255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медицинской организации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ПМПК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3402" y="4947220"/>
            <a:ext cx="67124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и передвижение в помещении (поручни, пандусы, расширенные дверные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проемы,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на первом этаже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Наличие специальных кресел и других приспособлений;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на 30 минут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питания и перерывов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3402" y="1640980"/>
            <a:ext cx="909936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ОВЗ: заявление + копия рекомендаций ПМПК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•Участники дети-инвалиды, инвалиды: заявление +оригинал или заверенную копию справки об инвалидности, а также для создания дополнительных условий - копию рекомендаций ПМПК </a:t>
            </a:r>
          </a:p>
        </p:txBody>
      </p:sp>
      <p:pic>
        <p:nvPicPr>
          <p:cNvPr id="12" name="Picture 165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070" y="5223353"/>
            <a:ext cx="1316355" cy="134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70" y="3447474"/>
            <a:ext cx="173751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81414" y="97042"/>
            <a:ext cx="11447911" cy="6189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ДЛЯ ОСОБЫХ КАТЕГОРИЙ УЧАСТНИКОВ </a:t>
            </a:r>
          </a:p>
          <a:p>
            <a:pPr marL="0" indent="0" algn="ctr">
              <a:buNone/>
            </a:pPr>
            <a:r>
              <a:rPr lang="ru-RU" sz="25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  <a:t/>
            </a:r>
            <a:br>
              <a:rPr lang="ru-RU" sz="25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</a:br>
            <a:endParaRPr lang="ru-RU" sz="25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505614" y="358213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11613" y="20957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0100" y="715959"/>
            <a:ext cx="295920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ассистентов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выполнения работы технических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средств: 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295" y="1325634"/>
            <a:ext cx="2194959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слабослышащих участников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оборудование аудитории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звукоусиливающей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 как коллективного, так и индивидуального пользования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128791" y="3482851"/>
            <a:ext cx="649995" cy="431756"/>
          </a:xfrm>
          <a:prstGeom prst="rightArrow">
            <a:avLst>
              <a:gd name="adj1" fmla="val 50000"/>
              <a:gd name="adj2" fmla="val 56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33472" y="2793107"/>
            <a:ext cx="1867029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и слабослышащих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привлечение при необходимости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 сурдопереводчика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5430" y="2792220"/>
            <a:ext cx="1732300" cy="2831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слепых участников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материалов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рельефно точечным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 Брайля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7504" y="1734038"/>
            <a:ext cx="2507810" cy="46782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- копирование материалов в увеличенном размере; - обеспечение аудитории увеличительными устройствами;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равномерное освещение не менее 300 люкс (настольные лампы) </a:t>
            </a:r>
            <a:endParaRPr lang="ru-RU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41720" y="715959"/>
            <a:ext cx="2113463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расстройством аутистического спектра: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экзаменатора-собеседника, специалистов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коррекционной педагогике, людей, с которым участник знаком,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контактирует (в исключительных случаях может быть родитель).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624" y="6489679"/>
            <a:ext cx="114479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баллов, необходимое для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«зачета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с ОВЗ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0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376" y="625448"/>
            <a:ext cx="1352447" cy="11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826137" y="54158"/>
            <a:ext cx="4293045" cy="7467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5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ИС-9 </a:t>
            </a:r>
            <a:r>
              <a:rPr lang="ru-RU" sz="10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0" b="1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0" b="1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29464" y="362215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98913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867400" y="1354461"/>
            <a:ext cx="472598" cy="302336"/>
          </a:xfrm>
          <a:prstGeom prst="downArrow">
            <a:avLst>
              <a:gd name="adj1" fmla="val 50000"/>
              <a:gd name="adj2" fmla="val 5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51" y="4186583"/>
            <a:ext cx="11747500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технического специалиста:</a:t>
            </a:r>
            <a:endParaRPr lang="ru-RU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флеш-накопители с аудиозаписями ответов участников итогового собеседования из каждой аудитории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заносит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специализированную форму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собеседования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1" y="1686487"/>
            <a:ext cx="1174750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экзаменаторов-собеседников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использованные для проведения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эксперта по оцениванию ответов участников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собеседования, выданный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проведения итогового собеседования в аудитории;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для эксперта (при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7940" y="863106"/>
            <a:ext cx="69394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ОО должен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в Штабе 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850175" y="3785641"/>
            <a:ext cx="472598" cy="302336"/>
          </a:xfrm>
          <a:prstGeom prst="downArrow">
            <a:avLst>
              <a:gd name="adj1" fmla="val 50000"/>
              <a:gd name="adj2" fmla="val 5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34986" y="5639406"/>
            <a:ext cx="463840" cy="264949"/>
          </a:xfrm>
          <a:prstGeom prst="downArrow">
            <a:avLst>
              <a:gd name="adj1" fmla="val 50000"/>
              <a:gd name="adj2" fmla="val 5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833" y="5907158"/>
            <a:ext cx="11809651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организатора проведения: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3b2ee6d8dce43272370822423a7f44a67b33b087-85545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" y="0"/>
            <a:ext cx="83792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7669" y="116379"/>
            <a:ext cx="9347864" cy="548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Категория участников: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669" y="1293492"/>
            <a:ext cx="1120891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как условие допуска к ГИА по программам ООО проводится для обучающихся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лиц, осваивающих программу ООО в форме семейного образования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обучающихся на дому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обучающихся с ОВЗ;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-детей-инвалидов и инвалидов;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7669" y="4990736"/>
            <a:ext cx="11258338" cy="1818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Для участия в итоговом собеседовании обучающиеся подают заявление и согласие на обработку персональных данных в образовательные организации, в которых обучаются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ля подачи заявления о постановки на учет в детский сад родители (закон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04" y="3560945"/>
            <a:ext cx="1504979" cy="14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1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069" y="1383102"/>
            <a:ext cx="791064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– 8 февраля 2023 года;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года, 15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2069" y="371226"/>
            <a:ext cx="11839303" cy="936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Общие положения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7774" y="1386416"/>
            <a:ext cx="36782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процедуры 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-Небланковая технология в  формате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личного кабинета ОО и РЦОИ)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069" y="5184436"/>
            <a:ext cx="793902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не позднее чем через пять календарных дней с даты проведения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«зачет»/«незачет».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зачета – условие допуска участника к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2069" y="2855934"/>
            <a:ext cx="794924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итогового собеседования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 по местному времени;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проведения 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участника – в среднем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учакстников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и инвалидов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проведения итогового собеседования увеличивается на 30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17774" y="2862716"/>
            <a:ext cx="3678284" cy="37511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-получившие по ИС «незачет»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явившиеся на ИС 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причинам, подтвержденным документально;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-незавершившие ИС 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 причинам, подтвержденным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65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5938" y="5833411"/>
            <a:ext cx="892810" cy="889635"/>
          </a:xfrm>
          <a:prstGeom prst="rect">
            <a:avLst/>
          </a:prstGeom>
        </p:spPr>
      </p:pic>
      <p:pic>
        <p:nvPicPr>
          <p:cNvPr id="13" name="Picture 165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3784" y="2333652"/>
            <a:ext cx="1130922" cy="7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353047" y="3923863"/>
            <a:ext cx="8838953" cy="293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Оборудуется телефонной связью, принтером, персональным компьютером с выходом в «Интернет» для получения КИМ, критериев оценивания ИС и других материалов ИС.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должно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организовано рабочее место для внесения результатов итогового собеседования в специализированную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в личном кабинете ОО.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3047" y="2538641"/>
            <a:ext cx="88231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оборудовано техническими средствами, для аудиозаписи устных ответов ИС (Например, компьютер,микрофон/диктофон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3047" y="1230592"/>
            <a:ext cx="88231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Изолированы от остальных учебных кабинетов ОО, в которых осуществляется учебный процесс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4705" y="4526555"/>
            <a:ext cx="226106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КИМ итогового собеседования (далее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ОО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705" y="295331"/>
            <a:ext cx="2261062" cy="3426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 ожидания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Аудитории проведения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кабинеты для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прошедших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047" y="111952"/>
            <a:ext cx="79293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помещений: технические ресурсы ОО 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 flipH="1">
            <a:off x="2647253" y="1649339"/>
            <a:ext cx="379083" cy="372586"/>
          </a:xfrm>
          <a:prstGeom prst="downArrow">
            <a:avLst>
              <a:gd name="adj1" fmla="val 43750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7476345" y="2144760"/>
            <a:ext cx="400833" cy="343275"/>
          </a:xfrm>
          <a:prstGeom prst="downArrow">
            <a:avLst>
              <a:gd name="adj1" fmla="val 43750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 flipH="1">
            <a:off x="2680771" y="5000776"/>
            <a:ext cx="379083" cy="372586"/>
          </a:xfrm>
          <a:prstGeom prst="downArrow">
            <a:avLst>
              <a:gd name="adj1" fmla="val 43750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990" y="1136369"/>
            <a:ext cx="8880511" cy="8687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55"/>
            <a:ext cx="11836652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РЕСУРСЫ ОО</a:t>
            </a:r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202736" y="1288232"/>
            <a:ext cx="5633916" cy="3098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проверке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участников ИС:</a:t>
            </a:r>
          </a:p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ответов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 по количеству аудиторий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278895"/>
            <a:ext cx="6072718" cy="31082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 комиссии по проведению ИС: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Ответственный организатор ОО - 1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Технический специалист - 1 </a:t>
            </a: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 </a:t>
            </a: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 проведения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Организатор проведения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зависимости от количества участников в аудиторий проведения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9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98"/>
          <p:cNvPicPr/>
          <p:nvPr/>
        </p:nvPicPr>
        <p:blipFill>
          <a:blip r:embed="rId2"/>
          <a:stretch>
            <a:fillRect/>
          </a:stretch>
        </p:blipFill>
        <p:spPr>
          <a:xfrm>
            <a:off x="1081150" y="4387184"/>
            <a:ext cx="3733059" cy="2458087"/>
          </a:xfrm>
          <a:prstGeom prst="rect">
            <a:avLst/>
          </a:prstGeom>
        </p:spPr>
      </p:pic>
      <p:pic>
        <p:nvPicPr>
          <p:cNvPr id="12" name="Picture 500"/>
          <p:cNvPicPr/>
          <p:nvPr/>
        </p:nvPicPr>
        <p:blipFill>
          <a:blip r:embed="rId3"/>
          <a:stretch>
            <a:fillRect/>
          </a:stretch>
        </p:blipFill>
        <p:spPr>
          <a:xfrm>
            <a:off x="7800367" y="4890345"/>
            <a:ext cx="2990561" cy="1717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36359" y="645901"/>
            <a:ext cx="60727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две недели до проведения ИС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478" y="438843"/>
            <a:ext cx="12006943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РЕСУРСЫ ОО</a:t>
            </a:r>
          </a:p>
          <a:p>
            <a:pPr algn="ctr"/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623" y="1300617"/>
            <a:ext cx="5868614" cy="18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обеспечивает подготовку и проведение итогового собеседования (общая координация хода проведения процедуры)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08480" y="3241963"/>
            <a:ext cx="4080757" cy="167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специалист-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и сопровождение итогового собеседования.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98524" y="1575825"/>
            <a:ext cx="5933902" cy="14962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–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передвижение участников итогового собеседования</a:t>
            </a:r>
            <a:r>
              <a:rPr lang="ru-RU" alt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98524" y="3241964"/>
            <a:ext cx="5933902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оценивание устных ответов участников итогового собеседования, наличие высшего образования по специальности «русский язык и литература».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808480" y="5079077"/>
            <a:ext cx="10301778" cy="1651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Собеседник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проводит собеседование, педагогический работник,обладающий коммуникативными навыками и грамотной речью</a:t>
            </a:r>
          </a:p>
        </p:txBody>
      </p:sp>
      <p:pic>
        <p:nvPicPr>
          <p:cNvPr id="11" name="Picture 496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06" y="5173108"/>
            <a:ext cx="1568631" cy="1684892"/>
          </a:xfrm>
          <a:prstGeom prst="rect">
            <a:avLst/>
          </a:prstGeom>
        </p:spPr>
      </p:pic>
      <p:pic>
        <p:nvPicPr>
          <p:cNvPr id="12" name="Picture 494"/>
          <p:cNvPicPr/>
          <p:nvPr/>
        </p:nvPicPr>
        <p:blipFill>
          <a:blip r:embed="rId3"/>
          <a:stretch>
            <a:fillRect/>
          </a:stretch>
        </p:blipFill>
        <p:spPr>
          <a:xfrm>
            <a:off x="135478" y="3241963"/>
            <a:ext cx="1604488" cy="15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21" y="605473"/>
            <a:ext cx="37804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получает: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5227" y="572879"/>
            <a:ext cx="734886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собеседования, в образовательной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список участников проверяется, в случае необходимости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корректируется;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проведения итогового собеседования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ротоколы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по оцениванию ответов участников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участника);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пециализированную форму.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04162"/>
            <a:ext cx="1169768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готовность рабочего места в Штабе для получения материалов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 сеть «Интернет», рабочее состояние принтера, наличие достаточного количества бумаги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для внесения результатов итогового собеседования в специализированную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790" y="3809744"/>
            <a:ext cx="37828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 должен: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7" y="1500006"/>
            <a:ext cx="1953087" cy="178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-21017"/>
            <a:ext cx="115840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 до проведения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0945" y="120997"/>
            <a:ext cx="11626618" cy="523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ИТОГОВОГО СОБЕСЕДОВАНИЯ: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3151" y="879551"/>
            <a:ext cx="5142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1045" y="1722292"/>
            <a:ext cx="6328875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ранее 7.30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ередает их отв.организатору;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потоковую аудиозапись;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ведение аудиозаписи весь период экзамена.</a:t>
            </a:r>
          </a:p>
          <a:p>
            <a:pPr marL="285750" indent="-285750">
              <a:buFontTx/>
              <a:buChar char="-"/>
            </a:pP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945" y="879551"/>
            <a:ext cx="4201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ОО: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72" y="4427662"/>
            <a:ext cx="1162299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итогового собеседования в месте проведения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средств массовой информации;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Рособрнадзора, а также иные лица, определенные Рособрнадзором, и (или)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органа исполнительной власти субъекта Российской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78973" y="1303598"/>
            <a:ext cx="305543" cy="266993"/>
          </a:xfrm>
          <a:prstGeom prst="downArrow">
            <a:avLst>
              <a:gd name="adj1" fmla="val 50000"/>
              <a:gd name="adj2" fmla="val 52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0945" y="1738262"/>
            <a:ext cx="4967004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неявки участника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участников итогового собеседования в поле «Аудитория» рядом с номером аудитории указывает букву «Н».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54572" y="1326688"/>
            <a:ext cx="281823" cy="266994"/>
          </a:xfrm>
          <a:prstGeom prst="downArrow">
            <a:avLst>
              <a:gd name="adj1" fmla="val 50000"/>
              <a:gd name="adj2" fmla="val 79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874" y="804513"/>
            <a:ext cx="4904510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:</a:t>
            </a:r>
          </a:p>
          <a:p>
            <a:pPr algn="ctr"/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67112" y="-6602"/>
            <a:ext cx="9401695" cy="5747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68" y="2226822"/>
            <a:ext cx="487541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ответственного организатора: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тогового собеседования в аудитории;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карточки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по каждой теме беседы;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КИМ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собеседования.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82903" y="1556092"/>
            <a:ext cx="490452" cy="579851"/>
          </a:xfrm>
          <a:prstGeom prst="downArrow">
            <a:avLst>
              <a:gd name="adj1" fmla="val 50000"/>
              <a:gd name="adj2" fmla="val 5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6067" y="804513"/>
            <a:ext cx="5189874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ответов:</a:t>
            </a:r>
          </a:p>
          <a:p>
            <a:pPr algn="ctr"/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9281" y="2305576"/>
            <a:ext cx="527858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ответственного организатора: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 по оцениванию ответов участников итогового собеседования;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для упаковки протоколов эксперта по оцениванию ответов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для эксперта (при необходимости).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0921" y="5913099"/>
            <a:ext cx="107940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организатору(ам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b="1" dirty="0" smtClean="0">
                <a:solidFill>
                  <a:schemeClr val="tx1"/>
                </a:solidFill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собеседования</a:t>
            </a:r>
            <a:r>
              <a:rPr lang="ru-RU" dirty="0"/>
              <a:t>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11004" y="1556092"/>
            <a:ext cx="521741" cy="596701"/>
          </a:xfrm>
          <a:prstGeom prst="downArrow">
            <a:avLst>
              <a:gd name="adj1" fmla="val 50000"/>
              <a:gd name="adj2" fmla="val 5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20050</TotalTime>
  <Words>1215</Words>
  <Application>Microsoft Office PowerPoint</Application>
  <PresentationFormat>Широкоэкранный</PresentationFormat>
  <Paragraphs>156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В ДЕНЬ ПРОВЕДЕНИЯ ИТОГОВОГО СОБЕСЕДОВАНИЯ:</vt:lpstr>
      <vt:lpstr>В ДЕНЬ ПРОВЕДЕНИЯ ИТОГОВОГО СОБЕСЕДОВАНИЯ:</vt:lpstr>
      <vt:lpstr>ХОД ПРОВЕДЕНИЯ: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государственный экзамен (ЕГЭ)</dc:title>
  <dc:creator>Пользователь Windows</dc:creator>
  <cp:lastModifiedBy>Дженнет</cp:lastModifiedBy>
  <cp:revision>588</cp:revision>
  <cp:lastPrinted>2022-01-18T14:08:45Z</cp:lastPrinted>
  <dcterms:created xsi:type="dcterms:W3CDTF">2014-10-23T05:56:19Z</dcterms:created>
  <dcterms:modified xsi:type="dcterms:W3CDTF">2023-01-26T14:28:41Z</dcterms:modified>
</cp:coreProperties>
</file>